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8" r:id="rId2"/>
    <p:sldId id="292" r:id="rId3"/>
    <p:sldId id="257" r:id="rId4"/>
    <p:sldId id="258" r:id="rId5"/>
    <p:sldId id="259" r:id="rId6"/>
    <p:sldId id="260" r:id="rId7"/>
    <p:sldId id="261" r:id="rId8"/>
    <p:sldId id="28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3A4BB15-A913-410E-ADA8-3B337546BA5C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4FD178-62D3-47D9-A0F0-66330A628A5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4BB15-A913-410E-ADA8-3B337546BA5C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4FD178-62D3-47D9-A0F0-66330A628A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3A4BB15-A913-410E-ADA8-3B337546BA5C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4FD178-62D3-47D9-A0F0-66330A628A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4BB15-A913-410E-ADA8-3B337546BA5C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4FD178-62D3-47D9-A0F0-66330A628A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A4BB15-A913-410E-ADA8-3B337546BA5C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74FD178-62D3-47D9-A0F0-66330A628A5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4BB15-A913-410E-ADA8-3B337546BA5C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4FD178-62D3-47D9-A0F0-66330A628A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4BB15-A913-410E-ADA8-3B337546BA5C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4FD178-62D3-47D9-A0F0-66330A628A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4BB15-A913-410E-ADA8-3B337546BA5C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4FD178-62D3-47D9-A0F0-66330A628A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A4BB15-A913-410E-ADA8-3B337546BA5C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4FD178-62D3-47D9-A0F0-66330A628A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4BB15-A913-410E-ADA8-3B337546BA5C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4FD178-62D3-47D9-A0F0-66330A628A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4BB15-A913-410E-ADA8-3B337546BA5C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4FD178-62D3-47D9-A0F0-66330A628A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3A4BB15-A913-410E-ADA8-3B337546BA5C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74FD178-62D3-47D9-A0F0-66330A628A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022" y="3295364"/>
            <a:ext cx="6401355" cy="14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1271487"/>
            <a:ext cx="6408712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ru-RU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Казахстан</a:t>
            </a:r>
          </a:p>
          <a:p>
            <a:pPr marL="27305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ru-RU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Казахский Национальный Университет </a:t>
            </a:r>
            <a:endParaRPr lang="en-US" sz="28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ru-RU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имени Аль-</a:t>
            </a:r>
            <a:r>
              <a:rPr lang="ru-RU" sz="2800" b="1" dirty="0" err="1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Фараби</a:t>
            </a:r>
            <a:endParaRPr lang="ru-RU" sz="28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ru-RU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Высшая школа Экономики и Бизнеса</a:t>
            </a:r>
          </a:p>
          <a:p>
            <a:pPr marL="273050" lvl="0" indent="-273050" algn="ctr" fontAlgn="base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ru-RU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Кафедра «Финансы»</a:t>
            </a:r>
          </a:p>
        </p:txBody>
      </p:sp>
    </p:spTree>
    <p:extLst>
      <p:ext uri="{BB962C8B-B14F-4D97-AF65-F5344CB8AC3E}">
        <p14:creationId xmlns:p14="http://schemas.microsoft.com/office/powerpoint/2010/main" val="3578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7668841" cy="55774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В основе составления Прогноза социально-экономического развития Казахстана заложено применение различных моделей </a:t>
            </a:r>
            <a:r>
              <a:rPr lang="ru-RU" b="1" dirty="0" smtClean="0"/>
              <a:t>макроэкономического </a:t>
            </a:r>
            <a:r>
              <a:rPr lang="ru-RU" b="1" dirty="0"/>
              <a:t>прогнозирования.</a:t>
            </a:r>
          </a:p>
          <a:p>
            <a:pPr marL="0" indent="0">
              <a:buNone/>
            </a:pPr>
            <a:r>
              <a:rPr lang="ru-RU" dirty="0"/>
              <a:t>Перечень показателей определяется Правилами разработки Прогноза социально-экономического развития.</a:t>
            </a:r>
          </a:p>
          <a:p>
            <a:pPr marL="0" indent="0">
              <a:buNone/>
            </a:pPr>
            <a:r>
              <a:rPr lang="ru-RU" dirty="0"/>
              <a:t>Разработка Прогноза социально-экономического развития страны на пятилетний период включает в себя следующие мероприятия.</a:t>
            </a:r>
          </a:p>
          <a:p>
            <a:pPr marL="0" indent="0">
              <a:buNone/>
            </a:pPr>
            <a:r>
              <a:rPr lang="ru-RU" b="1" dirty="0"/>
              <a:t>1 Этап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Разработка </a:t>
            </a:r>
            <a:r>
              <a:rPr lang="ru-RU" dirty="0"/>
              <a:t>проекта Прогноза социально-экономического </a:t>
            </a:r>
            <a:r>
              <a:rPr lang="ru-RU" dirty="0" smtClean="0"/>
              <a:t>развития </a:t>
            </a:r>
            <a:r>
              <a:rPr lang="ru-RU" dirty="0"/>
              <a:t>страны на пятилетний период:</a:t>
            </a:r>
          </a:p>
          <a:p>
            <a:pPr marL="0" indent="0">
              <a:buNone/>
            </a:pPr>
            <a:r>
              <a:rPr lang="ru-RU" dirty="0"/>
              <a:t>-	Центральные исполнительные органы - представление в </a:t>
            </a:r>
            <a:r>
              <a:rPr lang="ru-RU" dirty="0" smtClean="0"/>
              <a:t>МЭРТ прогноза </a:t>
            </a:r>
            <a:r>
              <a:rPr lang="ru-RU" dirty="0"/>
              <a:t>показателей и предложений к разделам Прогноза </a:t>
            </a:r>
            <a:r>
              <a:rPr lang="ru-RU" dirty="0" smtClean="0"/>
              <a:t>социально-экономического </a:t>
            </a:r>
            <a:r>
              <a:rPr lang="ru-RU" dirty="0"/>
              <a:t>развития страны в соответствии с формами и перечнем </a:t>
            </a:r>
            <a:r>
              <a:rPr lang="ru-RU" dirty="0" smtClean="0"/>
              <a:t>показателей</a:t>
            </a:r>
            <a:r>
              <a:rPr lang="ru-RU" dirty="0"/>
              <a:t>, утвержденных приказом МЭРТ (не позднее 15 марта):</a:t>
            </a:r>
          </a:p>
          <a:p>
            <a:pPr marL="0" indent="0">
              <a:buNone/>
            </a:pPr>
            <a:r>
              <a:rPr lang="ru-RU" dirty="0"/>
              <a:t>-	в свою очередь МЭРТ осуществляет разработку и вынесение 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9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7812857" cy="55054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Республиканскую бюджетную комиссию проект Прогноза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социально-экономического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развития страны (не позднее 15 апреля)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случае одобрения на первом этапе, МЭРТ направляет Прогноз социально-экономического развития центральным и местным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исполнительным органам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	Этап.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Уточнение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прогноза показателей и разделов проекта Прогноза социально-экономического развития страны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Центральные исполнительные органы осуществляют представление в МЭРТ уточненного прогноза показателей и информации к разделам Прогноза социально-экономического развития страны в соответствии с формами и перечнем показателей, утвержденных приказом МЭРТ (не позднее 15 июня)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МЭРТ осуществляет доработку и вынесение на Республиканскую бюджетную комиссию проект Прогноза социально-экономического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страны на предстоящий пятилетний период (не позднее 1 августа)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МЭРТ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вносит доработанный проект Прогноза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социально-экономического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развития страны в Правительство (не позднее 15 августа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lain" startAt="3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Одобрение проекта Прогноза социально-экономического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разви¬тия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страны Правительством (не позднее 1 сентября)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54" y="338328"/>
            <a:ext cx="8063345" cy="110254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Стратегическое и операционное бюджетное планирование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7992888" cy="409876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Государственное стратегическое планирование</a:t>
            </a:r>
            <a:r>
              <a:rPr lang="ru-RU" dirty="0"/>
              <a:t> - деятельность </a:t>
            </a:r>
            <a:r>
              <a:rPr lang="ru-RU" dirty="0" smtClean="0"/>
              <a:t>органов </a:t>
            </a:r>
            <a:r>
              <a:rPr lang="ru-RU" dirty="0"/>
              <a:t>государственной власти и иных участников процесса </a:t>
            </a:r>
            <a:r>
              <a:rPr lang="ru-RU" dirty="0" smtClean="0"/>
              <a:t>государственного </a:t>
            </a:r>
            <a:r>
              <a:rPr lang="ru-RU" dirty="0"/>
              <a:t>стратегического планирования по:</a:t>
            </a:r>
          </a:p>
          <a:p>
            <a:pPr marL="0" indent="0" algn="just">
              <a:buNone/>
            </a:pPr>
            <a:r>
              <a:rPr lang="ru-RU" dirty="0"/>
              <a:t>-	прогнозированию социально-экономического развития;</a:t>
            </a:r>
          </a:p>
          <a:p>
            <a:pPr marL="0" indent="0" algn="just">
              <a:buNone/>
            </a:pPr>
            <a:r>
              <a:rPr lang="ru-RU" dirty="0"/>
              <a:t>-	программно-целевому планированию;</a:t>
            </a:r>
          </a:p>
          <a:p>
            <a:pPr marL="0" indent="0" algn="just">
              <a:buNone/>
            </a:pPr>
            <a:r>
              <a:rPr lang="ru-RU" dirty="0"/>
              <a:t>-	стратегическому контролю.</a:t>
            </a:r>
          </a:p>
          <a:p>
            <a:pPr marL="0" indent="0" algn="just">
              <a:buNone/>
            </a:pPr>
            <a:r>
              <a:rPr lang="ru-RU" b="1" dirty="0"/>
              <a:t>Стратегическое планирование </a:t>
            </a:r>
            <a:r>
              <a:rPr lang="ru-RU" dirty="0"/>
              <a:t>в масштабах реализации </a:t>
            </a:r>
            <a:r>
              <a:rPr lang="ru-RU" dirty="0" smtClean="0"/>
              <a:t>общегосударственных </a:t>
            </a:r>
            <a:r>
              <a:rPr lang="ru-RU" dirty="0"/>
              <a:t>направлений развития выражается в установлении:</a:t>
            </a:r>
          </a:p>
          <a:p>
            <a:pPr marL="0" indent="0" algn="just">
              <a:buNone/>
            </a:pPr>
            <a:r>
              <a:rPr lang="ru-RU" dirty="0"/>
              <a:t>-	общих принципов организации и функционирования системы </a:t>
            </a:r>
            <a:r>
              <a:rPr lang="ru-RU" dirty="0" smtClean="0"/>
              <a:t>государственного </a:t>
            </a:r>
            <a:r>
              <a:rPr lang="ru-RU" dirty="0"/>
              <a:t>стратегического планирования;</a:t>
            </a:r>
          </a:p>
          <a:p>
            <a:pPr marL="0" indent="0" algn="just">
              <a:buNone/>
            </a:pPr>
            <a:r>
              <a:rPr lang="ru-RU" dirty="0"/>
              <a:t>-	порядка осуществления процесса государственного стратегического планирования;</a:t>
            </a:r>
          </a:p>
          <a:p>
            <a:pPr marL="0" indent="0" algn="just">
              <a:buNone/>
            </a:pPr>
            <a:r>
              <a:rPr lang="ru-RU" dirty="0"/>
              <a:t>-	основ и порядка применения классификации целей социально-</a:t>
            </a:r>
            <a:r>
              <a:rPr lang="ru-RU" dirty="0" err="1"/>
              <a:t>эконо</a:t>
            </a:r>
            <a:r>
              <a:rPr lang="ru-RU" dirty="0"/>
              <a:t>-</a:t>
            </a:r>
            <a:r>
              <a:rPr lang="ru-RU" dirty="0" err="1"/>
              <a:t>мического</a:t>
            </a:r>
            <a:r>
              <a:rPr lang="ru-RU" dirty="0"/>
              <a:t> развития;</a:t>
            </a:r>
          </a:p>
          <a:p>
            <a:pPr marL="0" indent="0" algn="just">
              <a:buNone/>
            </a:pPr>
            <a:r>
              <a:rPr lang="ru-RU" dirty="0"/>
              <a:t>-	целей социально-экономического развития Республики Казахстана и приоритетов социально-экономической политики, а также способов </a:t>
            </a:r>
            <a:r>
              <a:rPr lang="ru-RU" dirty="0" smtClean="0"/>
              <a:t>достижения </a:t>
            </a:r>
            <a:r>
              <a:rPr lang="ru-RU" dirty="0"/>
              <a:t>целей;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1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7668841" cy="54334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2007 году Постановлением Правительства Республики Казахстан № 1297 была утверждена Концепция по внедрению системы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планирования, ориентированного на результаты, которая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предусматривает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внедрение новых подходов к разработке и содержанию программных документов, качественный пересмотр процедуры формирования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программ. Данная Концепция излагает основу стратегического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Казахстане.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Новая система стратегического планирования направлена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обеспечение эффективной гармонизации существующего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Казахстане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стратегического, экономического и бюджетного планирования;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ориентирование деятельности государственных органов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стратегических целей и задач государства, получение конкретных результатов;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обеспечение перехода от краткосрочного бюджетного планирования к среднесрочному, прозрачное распределение и максимально эффективное </a:t>
            </a:r>
          </a:p>
        </p:txBody>
      </p:sp>
    </p:spTree>
    <p:extLst>
      <p:ext uri="{BB962C8B-B14F-4D97-AF65-F5344CB8AC3E}">
        <p14:creationId xmlns:p14="http://schemas.microsoft.com/office/powerpoint/2010/main" val="20057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6624736" cy="510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-Новая система государственного планирования основа планирования 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6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668841" cy="55054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Стратегический план </a:t>
            </a:r>
            <a:r>
              <a:rPr lang="ru-RU" dirty="0" smtClean="0"/>
              <a:t>государственного </a:t>
            </a:r>
            <a:r>
              <a:rPr lang="ru-RU" dirty="0"/>
              <a:t>органа определяет основные направления, цели и задачи </a:t>
            </a:r>
            <a:r>
              <a:rPr lang="ru-RU" dirty="0" smtClean="0"/>
              <a:t>государственного </a:t>
            </a:r>
            <a:r>
              <a:rPr lang="ru-RU" dirty="0"/>
              <a:t>органа на 3-х летний период во взаимосвязи с выделяемыми ему бюджетными лимитами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В двухнедельный срок со дня утверждения стратегических планов </a:t>
            </a:r>
            <a:r>
              <a:rPr lang="ru-RU" dirty="0" smtClean="0"/>
              <a:t>государственных </a:t>
            </a:r>
            <a:r>
              <a:rPr lang="ru-RU" dirty="0"/>
              <a:t>органов руководители государственных органов </a:t>
            </a:r>
            <a:r>
              <a:rPr lang="ru-RU" dirty="0" smtClean="0"/>
              <a:t>разрабатывают </a:t>
            </a:r>
            <a:r>
              <a:rPr lang="ru-RU" dirty="0"/>
              <a:t>меморандумы.</a:t>
            </a:r>
          </a:p>
          <a:p>
            <a:pPr marL="0" indent="0">
              <a:buNone/>
            </a:pPr>
            <a:r>
              <a:rPr lang="ru-RU" b="1" dirty="0"/>
              <a:t>Меморандум представляет собой документ</a:t>
            </a:r>
            <a:r>
              <a:rPr lang="ru-RU" dirty="0"/>
              <a:t>, подтверждающий </a:t>
            </a:r>
            <a:r>
              <a:rPr lang="ru-RU" dirty="0" smtClean="0"/>
              <a:t>намерения </a:t>
            </a:r>
            <a:r>
              <a:rPr lang="ru-RU" dirty="0"/>
              <a:t>руководителя государственного органа обеспечить в пределах </a:t>
            </a:r>
            <a:r>
              <a:rPr lang="ru-RU" dirty="0" smtClean="0"/>
              <a:t>бюджетных </a:t>
            </a:r>
            <a:r>
              <a:rPr lang="ru-RU" dirty="0"/>
              <a:t>средств, предусмотренных в республиканском бюджете на </a:t>
            </a:r>
            <a:r>
              <a:rPr lang="ru-RU" dirty="0" smtClean="0"/>
              <a:t>очередной </a:t>
            </a:r>
            <a:r>
              <a:rPr lang="ru-RU" dirty="0"/>
              <a:t>финансовый год, достижение прямых и конечных результатов </a:t>
            </a:r>
            <a:r>
              <a:rPr lang="ru-RU" dirty="0" smtClean="0"/>
              <a:t>деятельности государственного </a:t>
            </a:r>
            <a:r>
              <a:rPr lang="ru-RU" dirty="0"/>
              <a:t>органа, предусмотренных в стратегическом плане. Меморандум государственного органа утверждается на очередной финансовый </a:t>
            </a:r>
            <a:r>
              <a:rPr lang="ru-RU" dirty="0" smtClean="0"/>
              <a:t>год.   </a:t>
            </a:r>
          </a:p>
          <a:p>
            <a:pPr marL="0" indent="0">
              <a:buNone/>
            </a:pPr>
            <a:r>
              <a:rPr lang="ru-RU" dirty="0" smtClean="0"/>
              <a:t>Верховный </a:t>
            </a:r>
            <a:r>
              <a:rPr lang="ru-RU" dirty="0"/>
              <a:t>Суд, Конституционный Совет, Хозяйственное управление Парламента Республики Казахстан, Центральная избирательная комиссия и исполнительные органы, финансируемые за счет местных бюджетов, меморандумы не утверждают.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7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1124744"/>
            <a:ext cx="7524824" cy="500141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Для реализации стратегического плана государственный орган </a:t>
            </a:r>
            <a:r>
              <a:rPr lang="ru-RU" dirty="0" smtClean="0"/>
              <a:t>разрабатывает </a:t>
            </a:r>
            <a:r>
              <a:rPr lang="ru-RU" dirty="0"/>
              <a:t>операционный план. </a:t>
            </a:r>
            <a:r>
              <a:rPr lang="ru-RU" b="1" dirty="0"/>
              <a:t>Операционный план </a:t>
            </a:r>
            <a:r>
              <a:rPr lang="ru-RU" dirty="0"/>
              <a:t>- документ, </a:t>
            </a:r>
            <a:r>
              <a:rPr lang="ru-RU" dirty="0" smtClean="0"/>
              <a:t>содержащий </a:t>
            </a:r>
            <a:r>
              <a:rPr lang="ru-RU" dirty="0"/>
              <a:t>конкретные действия государственного органа в текущем </a:t>
            </a:r>
            <a:r>
              <a:rPr lang="ru-RU" dirty="0" smtClean="0"/>
              <a:t>финансовом </a:t>
            </a:r>
            <a:r>
              <a:rPr lang="ru-RU" dirty="0"/>
              <a:t>году, увязанные по ресурсам, ответственным исполнителям и срокам осуществления мероприятий по достижению целей, задач и показателей результатов стратегического плана. Операционный план </a:t>
            </a:r>
            <a:r>
              <a:rPr lang="ru-RU" dirty="0" smtClean="0"/>
              <a:t>разрабатывается </a:t>
            </a:r>
            <a:r>
              <a:rPr lang="ru-RU" dirty="0"/>
              <a:t>ежегодно и утверждается до 10 января текущего финансового года ответственным секретарем (руководителем) государственного органа.</a:t>
            </a:r>
          </a:p>
        </p:txBody>
      </p:sp>
    </p:spTree>
    <p:extLst>
      <p:ext uri="{BB962C8B-B14F-4D97-AF65-F5344CB8AC3E}">
        <p14:creationId xmlns:p14="http://schemas.microsoft.com/office/powerpoint/2010/main" val="37623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552349" cy="61116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 отличие от стратегического планирования оперативное </a:t>
            </a:r>
            <a:r>
              <a:rPr lang="ru-RU" dirty="0" smtClean="0"/>
              <a:t>планирование </a:t>
            </a:r>
            <a:r>
              <a:rPr lang="ru-RU" dirty="0"/>
              <a:t>касается конкретных операций, действий, их последовательности, </a:t>
            </a:r>
            <a:r>
              <a:rPr lang="ru-RU" dirty="0" smtClean="0"/>
              <a:t>составления </a:t>
            </a:r>
            <a:r>
              <a:rPr lang="ru-RU" dirty="0"/>
              <a:t>конкретных графиков, четкого определения ресурсов, </a:t>
            </a:r>
            <a:r>
              <a:rPr lang="ru-RU" dirty="0" smtClean="0"/>
              <a:t>необходимых </a:t>
            </a:r>
            <a:r>
              <a:rPr lang="ru-RU" dirty="0"/>
              <a:t>для выполнения тех или иных пунктов плана, отраженных в </a:t>
            </a:r>
            <a:r>
              <a:rPr lang="ru-RU" dirty="0" smtClean="0"/>
              <a:t>графиках </a:t>
            </a:r>
            <a:r>
              <a:rPr lang="ru-RU" dirty="0"/>
              <a:t>и т.п. В целом оперативное планирование можно считать стадией детализации, </a:t>
            </a:r>
            <a:r>
              <a:rPr lang="ru-RU" dirty="0" err="1"/>
              <a:t>операционализацией</a:t>
            </a:r>
            <a:r>
              <a:rPr lang="ru-RU" dirty="0"/>
              <a:t> стратегии, перевода ее в конкретные показатели деятельности различных структур и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34576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596833" cy="53614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Исходя из вышеизложенного, можно отметить, что составляющими операционного плана деятельности являются:</a:t>
            </a:r>
          </a:p>
          <a:p>
            <a:pPr marL="0" indent="0" algn="just">
              <a:buNone/>
            </a:pPr>
            <a:r>
              <a:rPr lang="ru-RU" dirty="0"/>
              <a:t>-	постановка задач;</a:t>
            </a:r>
          </a:p>
          <a:p>
            <a:pPr marL="0" indent="0" algn="just">
              <a:buNone/>
            </a:pPr>
            <a:r>
              <a:rPr lang="ru-RU" dirty="0"/>
              <a:t>-	описание деятельности (разработка мероприятий);</a:t>
            </a:r>
          </a:p>
          <a:p>
            <a:pPr marL="0" indent="0" algn="just">
              <a:buNone/>
            </a:pPr>
            <a:r>
              <a:rPr lang="ru-RU" dirty="0"/>
              <a:t>-	выбор показателей результативности;</a:t>
            </a:r>
          </a:p>
          <a:p>
            <a:pPr marL="0" indent="0" algn="just">
              <a:buNone/>
            </a:pPr>
            <a:r>
              <a:rPr lang="ru-RU" dirty="0"/>
              <a:t>-	финансовое обоснование;</a:t>
            </a:r>
          </a:p>
          <a:p>
            <a:pPr marL="0" indent="0" algn="just">
              <a:buNone/>
            </a:pPr>
            <a:r>
              <a:rPr lang="ru-RU" dirty="0"/>
              <a:t>-	мониторинг показателей результативности;</a:t>
            </a:r>
          </a:p>
          <a:p>
            <a:pPr marL="0" indent="0" algn="just">
              <a:buNone/>
            </a:pPr>
            <a:r>
              <a:rPr lang="ru-RU" dirty="0"/>
              <a:t>-	оценка результатов.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8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941568" cy="144016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Необходимость и перспективы бюджетирования, ориентированного на результат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452816" cy="456937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Бюджетирование, ориентированное на результаты (БОР)</a:t>
            </a:r>
            <a:r>
              <a:rPr lang="ru-RU" dirty="0"/>
              <a:t> - </a:t>
            </a:r>
            <a:r>
              <a:rPr lang="ru-RU" dirty="0" smtClean="0"/>
              <a:t>формирование </a:t>
            </a:r>
            <a:r>
              <a:rPr lang="ru-RU" dirty="0"/>
              <a:t>и исполнение бюджета с целью достижения конкретных результатов в соответствии со стратегическими направлениями, целями, задачами </a:t>
            </a:r>
            <a:r>
              <a:rPr lang="ru-RU" dirty="0" smtClean="0"/>
              <a:t>государственной </a:t>
            </a:r>
            <a:r>
              <a:rPr lang="ru-RU" dirty="0"/>
              <a:t>политики (четкая взаимосвязь между результатами и </a:t>
            </a:r>
            <a:r>
              <a:rPr lang="ru-RU" dirty="0" smtClean="0"/>
              <a:t>бюджетными </a:t>
            </a:r>
            <a:r>
              <a:rPr lang="ru-RU" dirty="0"/>
              <a:t>расходами).</a:t>
            </a:r>
          </a:p>
        </p:txBody>
      </p:sp>
    </p:spTree>
    <p:extLst>
      <p:ext uri="{BB962C8B-B14F-4D97-AF65-F5344CB8AC3E}">
        <p14:creationId xmlns:p14="http://schemas.microsoft.com/office/powerpoint/2010/main" val="9707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5" y="980729"/>
            <a:ext cx="7452816" cy="4824536"/>
          </a:xfrm>
        </p:spPr>
        <p:txBody>
          <a:bodyPr>
            <a:normAutofit/>
          </a:bodyPr>
          <a:lstStyle/>
          <a:p>
            <a:pPr marL="0" lvl="0" indent="0" algn="ctr" fontAlgn="base">
              <a:spcAft>
                <a:spcPct val="0"/>
              </a:spcAft>
              <a:buClr>
                <a:srgbClr val="31B6FD"/>
              </a:buClr>
              <a:buNone/>
            </a:pPr>
            <a:r>
              <a:rPr lang="ru-RU" sz="36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sz="32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ctr" fontAlgn="base">
              <a:spcAft>
                <a:spcPct val="0"/>
              </a:spcAft>
              <a:buClr>
                <a:srgbClr val="31B6FD"/>
              </a:buClr>
              <a:buNone/>
            </a:pPr>
            <a:r>
              <a:rPr lang="ru-RU" sz="32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по дисциплине </a:t>
            </a:r>
            <a:endParaRPr lang="ru-RU" sz="3200" b="1" dirty="0" smtClean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Aft>
                <a:spcPct val="0"/>
              </a:spcAft>
              <a:buClr>
                <a:srgbClr val="31B6FD"/>
              </a:buClr>
              <a:buNone/>
            </a:pPr>
            <a:r>
              <a:rPr lang="ru-RU" sz="3200" b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правления </a:t>
            </a:r>
            <a:r>
              <a:rPr lang="ru-RU" sz="32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государственными финансами»</a:t>
            </a:r>
            <a:endParaRPr lang="ru-RU" sz="32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Aft>
                <a:spcPct val="0"/>
              </a:spcAft>
              <a:buClr>
                <a:srgbClr val="31B6FD"/>
              </a:buClr>
              <a:buNone/>
            </a:pPr>
            <a:r>
              <a:rPr lang="ru-RU" sz="32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marL="0" lvl="0" indent="0" algn="ctr" fontAlgn="base">
              <a:spcAft>
                <a:spcPct val="0"/>
              </a:spcAft>
              <a:buClr>
                <a:srgbClr val="31B6FD"/>
              </a:buClr>
              <a:buNone/>
            </a:pPr>
            <a:r>
              <a:rPr lang="ru-RU" sz="32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Бюджетное планирование и</a:t>
            </a:r>
          </a:p>
          <a:p>
            <a:pPr marL="0" lvl="0" indent="0" algn="ctr" fontAlgn="base">
              <a:spcAft>
                <a:spcPct val="0"/>
              </a:spcAft>
              <a:buClr>
                <a:srgbClr val="31B6FD"/>
              </a:buClr>
              <a:buNone/>
            </a:pPr>
            <a:r>
              <a:rPr lang="ru-RU" sz="32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его роль в бюджетном механизме</a:t>
            </a:r>
          </a:p>
          <a:p>
            <a:pPr marL="0" lvl="0" indent="0" algn="ctr" fontAlgn="base">
              <a:spcAft>
                <a:spcPct val="0"/>
              </a:spcAft>
              <a:buClr>
                <a:srgbClr val="31B6FD"/>
              </a:buClr>
              <a:buNone/>
            </a:pPr>
            <a:endParaRPr lang="en-US" sz="32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524824" cy="507342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Основой новой организации бюджетного процесса в Казахстане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становится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широко применяемая в мире концепция бюджетирования,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ориентированного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результат (далее - БОР), в рамках среднесрочного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планирования. Суть БОР заключается в распределении бюджетных ресурсов между администраторами бюджетных программ с учетом или в прямой зависимости от достижения ими конкретных результатов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услуг). Эти результаты оцениваются в соответствии со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среднесрочными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приоритетами социально-экономической политики и в пределах объемов бюджетных средств, прогнозируемых на долгосрочную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перспективу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196752"/>
            <a:ext cx="766884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отличия традиционной системы бюджетного планирования заключается в следующем: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бюджетные программы слабо увязаны с программными целями;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освоение бюджетных средств "любой ценой";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акцент на соблюдении правил, норм и инструкций;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бюджетные программы направлены на обеспечение деятельности государственных органов, учреждений и предприятий.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668840" cy="602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традиционной системы характерно четкое закрепление целевого использования средств в соответствии с утвержденным планом;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функциональная и экономическая классификация бюджетных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контроль затрат по критериям план-факт; наличие внешнего контроля и высокая степень централизации в принятии решений.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условиях бюджетирования, ориентированного на результат: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бюджетные программы взаимоувязаны со стратегическими целями развития;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бюджетные ресурсы выделяются на достижение результатов;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акцент на целесообразности и эффективности расходов через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самостоятельности;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476672"/>
            <a:ext cx="7524824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-	бюджетные программы направлены на оказание услуг населению, бизнесу и государственными органами друг другу.</a:t>
            </a:r>
          </a:p>
          <a:p>
            <a:pPr marL="0" indent="0">
              <a:buNone/>
            </a:pPr>
            <a:r>
              <a:rPr lang="ru-RU" dirty="0"/>
              <a:t>Для системы ориентированной на результат характерно четкое </a:t>
            </a:r>
            <a:r>
              <a:rPr lang="ru-RU" dirty="0" smtClean="0"/>
              <a:t>закрепление </a:t>
            </a:r>
            <a:r>
              <a:rPr lang="ru-RU" dirty="0"/>
              <a:t>целевого использования средств на соответствие целям и </a:t>
            </a:r>
            <a:r>
              <a:rPr lang="ru-RU" dirty="0" smtClean="0"/>
              <a:t>результатам</a:t>
            </a:r>
            <a:r>
              <a:rPr lang="ru-RU" dirty="0"/>
              <a:t>; ведомственная и программная классификация; контроль расходов наряду мониторингом результатов; внутренний контроль и подотчетность; делегирование управленческих полномочий на уровни эффективного </a:t>
            </a:r>
            <a:r>
              <a:rPr lang="ru-RU" dirty="0" err="1"/>
              <a:t>ис¬полнения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6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0984" y="2743628"/>
            <a:ext cx="4511431" cy="257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4653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Критерии и показатели эффективности/результативности расходов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0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3762" y="2669871"/>
            <a:ext cx="4885876" cy="272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4653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взаимоувязки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стратегического плана и бюджетной 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620688"/>
            <a:ext cx="7884865" cy="55054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стадии исполнения бюджета (республиканского и местного)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механизм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БОР обеспечивает внедрение системы внутреннего и внешнего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достижения результатов.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Бюджетные программы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рассматриваются как текущие бюджетные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программы развития. В свою очередь и те и другие формируют базовые расходы и расходы на новые инициативы.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Базовые расходы - это сложившиеся расходы государственного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текущий и последующие годы, расходы постоянного характера, а также расходы на начатые (продолжающиеся) проекты.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Новые инициативы - это расходы, связанные с распределением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 на новые приоритетные направления 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Порядок составления и рассмотрения проектов стратегических планов и бюджетных заявок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628800"/>
            <a:ext cx="7740848" cy="44973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планирования расходов бюджета администраторы бюджетных </a:t>
            </a:r>
            <a:r>
              <a:rPr lang="ru-RU" dirty="0" smtClean="0"/>
              <a:t>программ </a:t>
            </a:r>
            <a:r>
              <a:rPr lang="ru-RU" dirty="0"/>
              <a:t>представляют в уполномоченный орган по государственному </a:t>
            </a:r>
            <a:r>
              <a:rPr lang="ru-RU" dirty="0" smtClean="0"/>
              <a:t>планированию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1)	проект стратегических планов;</a:t>
            </a:r>
          </a:p>
          <a:p>
            <a:pPr marL="0" indent="0">
              <a:buNone/>
            </a:pPr>
            <a:r>
              <a:rPr lang="ru-RU" dirty="0"/>
              <a:t>2)	отчеты о реализации стратегического плана за отчетный </a:t>
            </a:r>
            <a:r>
              <a:rPr lang="ru-RU" dirty="0" smtClean="0"/>
              <a:t>финансовый </a:t>
            </a:r>
            <a:r>
              <a:rPr lang="ru-RU" dirty="0"/>
              <a:t>год;</a:t>
            </a:r>
          </a:p>
          <a:p>
            <a:pPr marL="0" indent="0">
              <a:buNone/>
            </a:pPr>
            <a:r>
              <a:rPr lang="ru-RU" dirty="0"/>
              <a:t>3)	бюджетные заявки.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7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052736"/>
            <a:ext cx="7884865" cy="50734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Бюджетная заявка представляет собой совокупность документов, </a:t>
            </a:r>
            <a:r>
              <a:rPr lang="ru-RU" dirty="0" smtClean="0"/>
              <a:t>составляемых </a:t>
            </a:r>
            <a:r>
              <a:rPr lang="ru-RU" dirty="0"/>
              <a:t>администратором бюджетных программ на очередной </a:t>
            </a:r>
            <a:r>
              <a:rPr lang="ru-RU" dirty="0" smtClean="0"/>
              <a:t>плановый </a:t>
            </a:r>
            <a:r>
              <a:rPr lang="ru-RU" dirty="0"/>
              <a:t>период для обоснования объемов расходов. Расходы бюджета </a:t>
            </a:r>
            <a:r>
              <a:rPr lang="ru-RU" dirty="0" smtClean="0"/>
              <a:t>подразделяются </a:t>
            </a:r>
            <a:r>
              <a:rPr lang="ru-RU" dirty="0"/>
              <a:t>на базовые расходы и расходы на новые инициативы. Базовыми расходами являются расходы постоянного характера, капитальные </a:t>
            </a:r>
            <a:r>
              <a:rPr lang="ru-RU" dirty="0" smtClean="0"/>
              <a:t>расходы</a:t>
            </a:r>
            <a:r>
              <a:rPr lang="ru-RU" dirty="0"/>
              <a:t>, а также расходы на начатые (продолжающиеся) бюджетные </a:t>
            </a:r>
            <a:r>
              <a:rPr lang="ru-RU" dirty="0" smtClean="0"/>
              <a:t>инвестиционные </a:t>
            </a:r>
            <a:r>
              <a:rPr lang="ru-RU" dirty="0"/>
              <a:t>проекты и концессионные проекты на условиях </a:t>
            </a:r>
            <a:r>
              <a:rPr lang="ru-RU" dirty="0" err="1" smtClean="0"/>
              <a:t>софинансирования</a:t>
            </a:r>
            <a:r>
              <a:rPr lang="ru-RU" dirty="0" smtClean="0"/>
              <a:t> </a:t>
            </a:r>
            <a:r>
              <a:rPr lang="ru-RU" dirty="0"/>
              <a:t>из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38992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836712"/>
            <a:ext cx="7812857" cy="52894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При составлении бюджетных заявок в зависимости от вида бюджетных расходов применяются натуральные нормы. Проекты стратегических </a:t>
            </a:r>
            <a:r>
              <a:rPr lang="ru-RU" dirty="0" smtClean="0"/>
              <a:t>планов </a:t>
            </a:r>
            <a:r>
              <a:rPr lang="ru-RU" dirty="0"/>
              <a:t>и бюджетные заявки администраторов бюджетных программ </a:t>
            </a:r>
            <a:r>
              <a:rPr lang="ru-RU" dirty="0" smtClean="0"/>
              <a:t>рассматриваются </a:t>
            </a:r>
            <a:r>
              <a:rPr lang="ru-RU" dirty="0"/>
              <a:t>МЭРТ или местными органами по государственному </a:t>
            </a:r>
            <a:r>
              <a:rPr lang="ru-RU" dirty="0" smtClean="0"/>
              <a:t>планированию</a:t>
            </a:r>
            <a:r>
              <a:rPr lang="ru-RU" dirty="0"/>
              <a:t>. </a:t>
            </a:r>
            <a:r>
              <a:rPr lang="ru-RU" dirty="0" smtClean="0"/>
              <a:t>При этом предметом рассмотрения служит их соответствие:</a:t>
            </a:r>
          </a:p>
          <a:p>
            <a:pPr marL="0" indent="0" algn="just">
              <a:buNone/>
            </a:pPr>
            <a:r>
              <a:rPr lang="ru-RU" dirty="0" smtClean="0"/>
              <a:t>-	стратегическим и программным документам;</a:t>
            </a:r>
          </a:p>
          <a:p>
            <a:pPr marL="0" indent="0" algn="just">
              <a:buNone/>
            </a:pPr>
            <a:r>
              <a:rPr lang="ru-RU" dirty="0" smtClean="0"/>
              <a:t>-	прогнозу социально-экономического развития;</a:t>
            </a:r>
          </a:p>
          <a:p>
            <a:pPr marL="0" indent="0" algn="just">
              <a:buNone/>
            </a:pPr>
            <a:r>
              <a:rPr lang="ru-RU" dirty="0" smtClean="0"/>
              <a:t>-	прогнозу бюджетных параметров;</a:t>
            </a:r>
          </a:p>
          <a:p>
            <a:pPr marL="0" indent="0" algn="just">
              <a:buNone/>
            </a:pPr>
            <a:r>
              <a:rPr lang="ru-RU" dirty="0" smtClean="0"/>
              <a:t>-	законодательству;</a:t>
            </a:r>
          </a:p>
          <a:p>
            <a:pPr marL="0" indent="0" algn="just">
              <a:buNone/>
            </a:pPr>
            <a:r>
              <a:rPr lang="ru-RU" dirty="0" smtClean="0"/>
              <a:t>-	действующим натуральным нормам;</a:t>
            </a:r>
          </a:p>
          <a:p>
            <a:pPr marL="0" indent="0" algn="just">
              <a:buNone/>
            </a:pPr>
            <a:r>
              <a:rPr lang="ru-RU" dirty="0" smtClean="0"/>
              <a:t>-	стандартам государственных услуг.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7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08912" cy="54334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Прогноз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социально-экономического развития и бюджетных параметров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Долгосрочная Стратегия развития «Казахстан-2030»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(1997г) предусматривает семь базовых приоритетов, обеспечивающих национальную безопасность; внутриполитическую стабильность и консолидацию общества; экономический рост; здоровье, образование и благополучие граждан Казахстана; энергетические ресурсы; развитие инфраструктуры, в особенности транспорта и связи; профессиональное правительство. Эти долгосрочные приоритеты являются постоянными ориентирами при выработке планов и программ развития страны.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Казахстан первым на всем постсоветском пространстве выбрал путь стратегического планирования.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132856"/>
            <a:ext cx="7740848" cy="399330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9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0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2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7812857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государственного планирования определяется Президентом Республики Казахстан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бюджетном процессе используются следующие документы: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	прогноз социально-экономического развития и бюджетных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параметров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Республики или региона;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	закон о республиканском бюджете, решение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маслихата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 местном бюджете;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3)	стратегические планы государственных органов: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4)	операционные планы.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7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7740848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Цель социально-экономического развития </a:t>
            </a:r>
            <a:r>
              <a:rPr lang="ru-RU" dirty="0"/>
              <a:t>- (плановое) состояние </a:t>
            </a:r>
            <a:r>
              <a:rPr lang="ru-RU" dirty="0" smtClean="0"/>
              <a:t>экономики</a:t>
            </a:r>
            <a:r>
              <a:rPr lang="ru-RU" dirty="0"/>
              <a:t>, социальной сферы, обороны и безопасности, которое </a:t>
            </a:r>
            <a:r>
              <a:rPr lang="ru-RU" dirty="0" smtClean="0"/>
              <a:t>определяется </a:t>
            </a:r>
            <a:r>
              <a:rPr lang="ru-RU" dirty="0"/>
              <a:t>участниками государственного стратегического планирования в </a:t>
            </a:r>
            <a:r>
              <a:rPr lang="ru-RU" dirty="0" smtClean="0"/>
              <a:t>качестве </a:t>
            </a:r>
            <a:r>
              <a:rPr lang="ru-RU" dirty="0"/>
              <a:t>ориентира своей деятельности и характеризуется количественными и (или) качественными показателями: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8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7884865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Ключевыми параметрами социально-экономического развития </a:t>
            </a:r>
            <a:r>
              <a:rPr lang="ru-RU" b="1" dirty="0" smtClean="0"/>
              <a:t>национальной </a:t>
            </a:r>
            <a:r>
              <a:rPr lang="ru-RU" b="1" dirty="0"/>
              <a:t>экономики Казахстана можно отметить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1)	повышение уровня и качества жизни населения</a:t>
            </a:r>
          </a:p>
          <a:p>
            <a:pPr marL="0" indent="0">
              <a:buNone/>
            </a:pPr>
            <a:r>
              <a:rPr lang="ru-RU" dirty="0"/>
              <a:t>2)	обеспечение национальной безопасности</a:t>
            </a:r>
          </a:p>
          <a:p>
            <a:pPr marL="0" indent="0">
              <a:buNone/>
            </a:pPr>
            <a:r>
              <a:rPr lang="ru-RU" dirty="0"/>
              <a:t>3 ) обеспечение динамичного и устойчивого экономического развития</a:t>
            </a:r>
          </a:p>
          <a:p>
            <a:pPr marL="0" indent="0">
              <a:buNone/>
            </a:pPr>
            <a:r>
              <a:rPr lang="ru-RU" dirty="0"/>
              <a:t>4)	обеспечение сбалансированного регионального развития</a:t>
            </a:r>
          </a:p>
          <a:p>
            <a:pPr marL="0" indent="0">
              <a:buNone/>
            </a:pPr>
            <a:r>
              <a:rPr lang="ru-RU" dirty="0"/>
              <a:t>5)	повышение эффективности государственного управления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5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404664"/>
            <a:ext cx="7668840" cy="5577483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4200" b="1" dirty="0" smtClean="0"/>
              <a:t>В </a:t>
            </a:r>
            <a:r>
              <a:rPr lang="ru-RU" sz="4200" b="1" dirty="0"/>
              <a:t>соответствии с нормами Бюджетного Кодекса РК прогноз бюджетных параметров должен содержать:</a:t>
            </a:r>
          </a:p>
          <a:p>
            <a:pPr marL="0" indent="0" algn="just">
              <a:buNone/>
            </a:pPr>
            <a:r>
              <a:rPr lang="ru-RU" sz="4200" dirty="0"/>
              <a:t>1) на центральном уровне государственного управления:</a:t>
            </a:r>
          </a:p>
          <a:p>
            <a:pPr marL="457200" indent="-457200" algn="just">
              <a:buAutoNum type="arabicParenR"/>
            </a:pPr>
            <a:r>
              <a:rPr lang="ru-RU" sz="4200" dirty="0"/>
              <a:t>- основные направления налогово-бюджетной политики Республики Казахстан: </a:t>
            </a:r>
            <a:endParaRPr lang="ru-RU" sz="4200" dirty="0" smtClean="0"/>
          </a:p>
          <a:p>
            <a:pPr marL="457200" indent="-457200" algn="just">
              <a:buAutoNum type="arabicParenR"/>
            </a:pPr>
            <a:r>
              <a:rPr lang="ru-RU" sz="4200" dirty="0"/>
              <a:t>-	прогнозы государственного и республиканского бюджетов, </a:t>
            </a:r>
            <a:r>
              <a:rPr lang="ru-RU" sz="4200" dirty="0" err="1"/>
              <a:t>Нацио¬нального</a:t>
            </a:r>
            <a:r>
              <a:rPr lang="ru-RU" sz="4200" dirty="0"/>
              <a:t> фонда Республики Казахстан, консолидированного бюджета </a:t>
            </a:r>
            <a:r>
              <a:rPr lang="ru-RU" sz="4200" dirty="0" err="1"/>
              <a:t>Рес¬публики</a:t>
            </a:r>
            <a:r>
              <a:rPr lang="ru-RU" sz="4200" dirty="0"/>
              <a:t> Казахстан;</a:t>
            </a:r>
          </a:p>
          <a:p>
            <a:pPr marL="457200" indent="-457200" algn="just">
              <a:buAutoNum type="arabicParenR"/>
            </a:pPr>
            <a:r>
              <a:rPr lang="ru-RU" sz="4200" dirty="0"/>
              <a:t>-	прогнозируемые объемы расходов по администраторам </a:t>
            </a:r>
            <a:r>
              <a:rPr lang="ru-RU" sz="4200" dirty="0" err="1"/>
              <a:t>республи¬канских</a:t>
            </a:r>
            <a:r>
              <a:rPr lang="ru-RU" sz="4200" dirty="0"/>
              <a:t> бюджетных программ;</a:t>
            </a:r>
          </a:p>
          <a:p>
            <a:pPr marL="457200" indent="-457200" algn="just">
              <a:buAutoNum type="arabicParenR"/>
            </a:pPr>
            <a:r>
              <a:rPr lang="ru-RU" sz="4200" dirty="0"/>
              <a:t>2) на местном уровне государственного управления:</a:t>
            </a:r>
          </a:p>
          <a:p>
            <a:pPr marL="457200" indent="-457200" algn="just">
              <a:buAutoNum type="arabicParenR"/>
            </a:pPr>
            <a:r>
              <a:rPr lang="ru-RU" sz="4200" dirty="0"/>
              <a:t>-	основные направления налогово-бюджетной политики региона;</a:t>
            </a:r>
          </a:p>
          <a:p>
            <a:pPr marL="457200" indent="-457200" algn="just">
              <a:buAutoNum type="arabicParenR"/>
            </a:pPr>
            <a:r>
              <a:rPr lang="ru-RU" sz="4200" dirty="0"/>
              <a:t>-	прогнозы соответствующих местных бюджетов;</a:t>
            </a:r>
          </a:p>
          <a:p>
            <a:pPr marL="457200" indent="-457200" algn="just">
              <a:buAutoNum type="arabicParenR"/>
            </a:pPr>
            <a:r>
              <a:rPr lang="ru-RU" sz="4200" dirty="0"/>
              <a:t>-	прогнозируемые объемы расходов по администраторам местных </a:t>
            </a:r>
            <a:r>
              <a:rPr lang="ru-RU" sz="4200" dirty="0" err="1"/>
              <a:t>бюд¬жетных</a:t>
            </a:r>
            <a:r>
              <a:rPr lang="ru-RU" sz="4200" dirty="0"/>
              <a:t> программ.</a:t>
            </a:r>
          </a:p>
          <a:p>
            <a:pPr marL="457200" indent="-457200" algn="just">
              <a:buAutoNum type="arabicParenR"/>
            </a:pPr>
            <a:endParaRPr lang="ru-RU" sz="4200" dirty="0"/>
          </a:p>
          <a:p>
            <a:pPr marL="457200" indent="-457200" algn="just">
              <a:buAutoNum type="arabicParenR"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7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7992888" cy="564949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направления налогово-бюджетной политики Республики Казахстан: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прогнозы государственного и республиканского бюджетов, Национального фонда Республики Казахстан, консолидированного бюджета Республики Казахстан;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прогнозируемые объемы расходов по администраторам республиканских бюджетных программ;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 на местном уровне государственного управления: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основные направления налогово-бюджетной политики региона;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прогнозы соответствующих местных бюджетов;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	прогнозируемые объемы расходов по администраторам местных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8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4405" y="3030165"/>
            <a:ext cx="4584589" cy="200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2145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Прогноз социально-экономического развития в системе государственного планирования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2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75</TotalTime>
  <Words>1049</Words>
  <Application>Microsoft Office PowerPoint</Application>
  <PresentationFormat>Экран (4:3)</PresentationFormat>
  <Paragraphs>129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Стратегическое и операционное бюджетное планирование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Необходимость и перспективы бюджетирования, ориентированного на результат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Порядок составления и рассмотрения проектов стратегических планов и бюджетных заявок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2013-11-10T16:34:33Z</dcterms:created>
  <dcterms:modified xsi:type="dcterms:W3CDTF">2013-11-10T17:50:42Z</dcterms:modified>
</cp:coreProperties>
</file>